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A90A05-758A-47C8-8C00-21FBF02BE6FD}">
  <a:tblStyle styleId="{E5A90A05-758A-47C8-8C00-21FBF02BE6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-regular.fntdata"/><Relationship Id="rId47" Type="http://schemas.openxmlformats.org/officeDocument/2006/relationships/slide" Target="slides/slide40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603ed925f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8603ed925f_1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8603ed925f_1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8603ed92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8603ed92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be62374c0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8be62374c0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603ed925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8603ed925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603ed925f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8603ed925f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8603ed925f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8603ed925f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8be62374c0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8be62374c0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8603ed925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8603ed925f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be62374c0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8be62374c0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8603ed925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8603ed925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be62374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8be62374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be62374c0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8be62374c0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8be62374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8be62374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be62374c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8be62374c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8be62374c0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8be62374c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8be62374c0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8be62374c0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8be62374c0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8be62374c0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8be62374c0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8be62374c0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8be62374c0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8be62374c0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be62374c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8be62374c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8be62374c0_0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8be62374c0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ae5503b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ae5503b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8be62374c0_0_5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8be62374c0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8be62374c0_0_5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8be62374c0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8be62374c0_0_5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8be62374c0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8be62374c0_0_5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8be62374c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8be62374c0_0_5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8be62374c0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8be62374c0_0_6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8be62374c0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8be62374c0_0_6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8be62374c0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8be62374c0_0_6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8be62374c0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8be62374c0_0_6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38be62374c0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8be62374c0_0_6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8be62374c0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be62374c0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be62374c0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8be62374c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8be62374c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be62374c0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8be62374c0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be62374c0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8be62374c0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be62374c0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8be62374c0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be62374c0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8be62374c0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be62374c0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8be62374c0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2759528" y="4767263"/>
            <a:ext cx="335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4645026" y="1151335"/>
            <a:ext cx="4041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1" name="Google Shape;101;p20"/>
          <p:cNvSpPr txBox="1"/>
          <p:nvPr>
            <p:ph idx="4" type="body"/>
          </p:nvPr>
        </p:nvSpPr>
        <p:spPr>
          <a:xfrm>
            <a:off x="4645026" y="1631156"/>
            <a:ext cx="40416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457201" y="204788"/>
            <a:ext cx="3008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20" name="Google Shape;120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 rot="5400000">
            <a:off x="2874751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 rot="5400000">
            <a:off x="5463751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 rot="5400000">
            <a:off x="1272751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26"/>
          <p:cNvGrpSpPr/>
          <p:nvPr/>
        </p:nvGrpSpPr>
        <p:grpSpPr>
          <a:xfrm>
            <a:off x="830393" y="1191303"/>
            <a:ext cx="745763" cy="45826"/>
            <a:chOff x="4580561" y="2589004"/>
            <a:chExt cx="1064464" cy="25200"/>
          </a:xfrm>
        </p:grpSpPr>
        <p:sp>
          <p:nvSpPr>
            <p:cNvPr id="138" name="Google Shape;138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9pPr>
          </a:lstStyle>
          <a:p/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2921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/>
            </a:lvl1pPr>
            <a:lvl2pPr indent="-2794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indent="0" lvl="0" mar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5629702" y="4572853"/>
            <a:ext cx="3514200" cy="570600"/>
          </a:xfrm>
          <a:prstGeom prst="rect">
            <a:avLst/>
          </a:prstGeom>
          <a:solidFill>
            <a:srgbClr val="00928F">
              <a:alpha val="29409"/>
            </a:srgbClr>
          </a:solidFill>
          <a:ln cap="flat" cmpd="sng" w="9525">
            <a:solidFill>
              <a:srgbClr val="C4E0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MPUS DIRECTOR OFFICE – OFFICE OF KUANTAN CAMPUS DIRECTOR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474944"/>
            <a:ext cx="5629700" cy="75062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7543801" y="4751910"/>
            <a:ext cx="106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5561773" y="4751909"/>
            <a:ext cx="198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686799" y="4735256"/>
            <a:ext cx="457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5629702" y="4572853"/>
            <a:ext cx="3514200" cy="570600"/>
          </a:xfrm>
          <a:prstGeom prst="rect">
            <a:avLst/>
          </a:prstGeom>
          <a:solidFill>
            <a:srgbClr val="00928F">
              <a:alpha val="29409"/>
            </a:srgbClr>
          </a:solidFill>
          <a:ln cap="flat" cmpd="sng" w="9525">
            <a:solidFill>
              <a:srgbClr val="C4E0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MPUS DIRECTOR OFFICE – OFFICE OF KUANTAN CAMPUS DIRECTOR" id="65" name="Google Shape;65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474944"/>
            <a:ext cx="5629700" cy="75062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hyperlink" Target="mailto:adilza@iium.edu.my" TargetMode="External"/><Relationship Id="rId4" Type="http://schemas.openxmlformats.org/officeDocument/2006/relationships/hyperlink" Target="mailto:muhammad.adil@umy.ac.id" TargetMode="External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ctrTitle"/>
          </p:nvPr>
        </p:nvSpPr>
        <p:spPr>
          <a:xfrm>
            <a:off x="380750" y="816950"/>
            <a:ext cx="8520600" cy="6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PLANNING </a:t>
            </a:r>
            <a:r>
              <a:rPr i="1" lang="en" sz="3000"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STATISTICAL ANALYSIS</a:t>
            </a:r>
            <a:endParaRPr sz="3000"/>
          </a:p>
        </p:txBody>
      </p:sp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311700" y="1706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 OF PUBLIC HEALTH PROGRAM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STAT 7311 - BIOSTATISTICS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LECTURE 2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Muhammad Adil Zainal Abidin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  <p:sp>
        <p:nvSpPr>
          <p:cNvPr id="149" name="Google Shape;149;p27"/>
          <p:cNvSpPr txBox="1"/>
          <p:nvPr/>
        </p:nvSpPr>
        <p:spPr>
          <a:xfrm>
            <a:off x="1249500" y="3439725"/>
            <a:ext cx="7582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“Statistics is the grammar of science”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Karl Pearson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(1857 – 1936, influential English mathematician)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erator Variables | Oxford Research Encyclopedia of Psychology" id="211" name="Google Shape;2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3320" y="102508"/>
            <a:ext cx="4665338" cy="43623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STUDY</a:t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DAG for conceptual framework how to assign DV, IV, Confounder, moderator and mediator </a:t>
            </a:r>
            <a:endParaRPr/>
          </a:p>
        </p:txBody>
      </p:sp>
      <p:sp>
        <p:nvSpPr>
          <p:cNvPr id="219" name="Google Shape;2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AND SAMPLE SIZE</a:t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your data collection sampling method - random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Assumption of statistical sometimes require data are independent observations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size calculated powered for your analysis and hypothesis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Anticipating non-response, attrition rate, loss to follow up, missing data, missing variable, missing outcome, missing baseline level.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plan for interim analysis, when, and what is the sample size for interim and the alpha spending. Method ?  </a:t>
            </a:r>
            <a:endParaRPr/>
          </a:p>
        </p:txBody>
      </p:sp>
      <p:sp>
        <p:nvSpPr>
          <p:cNvPr id="226" name="Google Shape;22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459486" y="273844"/>
            <a:ext cx="39714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" sz="3500"/>
              <a:t>SAMPLING TECHNIQUE</a:t>
            </a:r>
            <a:endParaRPr/>
          </a:p>
        </p:txBody>
      </p:sp>
      <p:pic>
        <p:nvPicPr>
          <p:cNvPr descr="Sampling Methods | Types and Techniques Explained" id="232" name="Google Shape;23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8165" y="273844"/>
            <a:ext cx="1808449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ing Methods | Types and Techniques Explained" id="233" name="Google Shape;23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5546" y="333883"/>
            <a:ext cx="1905404" cy="152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459475" y="2181002"/>
            <a:ext cx="39714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/>
              <a:t>Sampling technique</a:t>
            </a:r>
            <a:endParaRPr/>
          </a:p>
          <a:p>
            <a:pPr indent="-1841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/>
              <a:t>Probability sampling technique</a:t>
            </a:r>
            <a:endParaRPr/>
          </a:p>
          <a:p>
            <a:pPr indent="-1841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/>
              <a:t>Non-probability sampling technique</a:t>
            </a:r>
            <a:endParaRPr/>
          </a:p>
          <a:p>
            <a:pPr indent="-184150" lvl="1" marL="5207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700"/>
              <a:buChar char="○"/>
            </a:pPr>
            <a:r>
              <a:rPr lang="en" sz="1700"/>
              <a:t>Representative of population</a:t>
            </a:r>
            <a:endParaRPr/>
          </a:p>
        </p:txBody>
      </p:sp>
      <p:pic>
        <p:nvPicPr>
          <p:cNvPr descr="Types of Sampling: Sampling Methods with Examples | QuestionPro" id="235" name="Google Shape;23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9687" y="2162327"/>
            <a:ext cx="3971261" cy="238275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/>
          <p:nvPr/>
        </p:nvSpPr>
        <p:spPr>
          <a:xfrm>
            <a:off x="4482913" y="2433251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9"/>
          <p:cNvSpPr/>
          <p:nvPr/>
        </p:nvSpPr>
        <p:spPr>
          <a:xfrm>
            <a:off x="4482913" y="2433251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9"/>
          <p:cNvSpPr/>
          <p:nvPr/>
        </p:nvSpPr>
        <p:spPr>
          <a:xfrm>
            <a:off x="4482913" y="2433251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9"/>
          <p:cNvSpPr txBox="1"/>
          <p:nvPr/>
        </p:nvSpPr>
        <p:spPr>
          <a:xfrm>
            <a:off x="415816" y="3575452"/>
            <a:ext cx="4058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"Statistics are the heart of democracy."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Simeon Strunsky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9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482452" y="195790"/>
            <a:ext cx="25719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en" sz="4100"/>
              <a:t>SAMPLE SIZE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05450" y="1730725"/>
            <a:ext cx="4078500" cy="25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b="0" i="0" lang="en" sz="900" u="none" cap="none" strike="noStrike">
                <a:latin typeface="Arial"/>
                <a:ea typeface="Arial"/>
                <a:cs typeface="Arial"/>
                <a:sym typeface="Arial"/>
              </a:rPr>
              <a:t>         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0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Essential in </a:t>
            </a:r>
            <a:r>
              <a:rPr b="1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almost</a:t>
            </a:r>
            <a:r>
              <a:rPr b="0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 all research</a:t>
            </a:r>
            <a:endParaRPr b="0" i="0" sz="900" u="none" cap="none" strike="noStrike"/>
          </a:p>
          <a:p>
            <a:pPr indent="-11430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Not</a:t>
            </a:r>
            <a:r>
              <a:rPr b="0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b="1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restricted</a:t>
            </a:r>
            <a:r>
              <a:rPr b="0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 for all research</a:t>
            </a:r>
            <a:endParaRPr b="0" i="0" sz="900" u="none" cap="none" strike="noStrike"/>
          </a:p>
          <a:p>
            <a:pPr indent="-11430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0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Depends on main research objectives</a:t>
            </a:r>
            <a:endParaRPr b="0" i="0" sz="900" u="none" cap="none" strike="noStrike"/>
          </a:p>
          <a:p>
            <a:pPr indent="-11430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0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Should select the highest number of sample size to cater all objectives</a:t>
            </a:r>
            <a:r>
              <a:rPr lang="en" sz="900"/>
              <a:t> 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1430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b="0" i="0" sz="900" u="none" cap="none" strike="noStrike">
              <a:latin typeface="Rockwell"/>
              <a:ea typeface="Rockwell"/>
              <a:cs typeface="Rockwell"/>
              <a:sym typeface="Rockwell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0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It is only </a:t>
            </a:r>
            <a:r>
              <a:rPr b="1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ESTIMATE, </a:t>
            </a:r>
            <a:r>
              <a:rPr b="0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calculated from </a:t>
            </a:r>
            <a:r>
              <a:rPr b="1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previous study </a:t>
            </a:r>
            <a:r>
              <a:rPr b="0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or from </a:t>
            </a:r>
            <a:r>
              <a:rPr b="1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our expectation</a:t>
            </a:r>
            <a:r>
              <a:rPr b="0" i="0" lang="en" sz="900" u="none" cap="none" strike="noStrike">
                <a:latin typeface="Rockwell"/>
                <a:ea typeface="Rockwell"/>
                <a:cs typeface="Rockwell"/>
                <a:sym typeface="Rockwell"/>
              </a:rPr>
              <a:t>. </a:t>
            </a:r>
            <a:endParaRPr/>
          </a:p>
          <a:p>
            <a:pPr indent="-11430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sz="900">
              <a:latin typeface="Rockwell"/>
              <a:ea typeface="Rockwell"/>
              <a:cs typeface="Rockwell"/>
              <a:sym typeface="Rockwell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latin typeface="Rockwell"/>
                <a:ea typeface="Rockwell"/>
                <a:cs typeface="Rockwell"/>
                <a:sym typeface="Rockwell"/>
              </a:rPr>
              <a:t>It is the minimum sample size required to test the statistical hypothesis</a:t>
            </a:r>
            <a:endParaRPr b="0" i="0" sz="900" u="none" cap="none" strike="noStrike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br>
              <a:rPr b="0" i="0" lang="en" sz="9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sample size" id="247" name="Google Shape;24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347" y="685402"/>
            <a:ext cx="5177790" cy="270539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/>
          <p:nvPr/>
        </p:nvSpPr>
        <p:spPr>
          <a:xfrm>
            <a:off x="4482913" y="2433251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0"/>
          <p:cNvSpPr/>
          <p:nvPr/>
        </p:nvSpPr>
        <p:spPr>
          <a:xfrm>
            <a:off x="4482913" y="2433251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7600788" y="477899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557367" y="1646549"/>
            <a:ext cx="2174400" cy="3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FACTOR DETERMINING SAMPLE SIZE 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2731771" y="1383438"/>
            <a:ext cx="3781200" cy="3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1.Based on objective/hypothesis either</a:t>
            </a:r>
            <a:endParaRPr b="0" sz="1200"/>
          </a:p>
          <a:p>
            <a:pPr indent="0" lvl="1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1.1 Aim to demonstrate a specified difference</a:t>
            </a:r>
            <a:endParaRPr b="0" sz="1200"/>
          </a:p>
          <a:p>
            <a:pPr indent="0" lvl="1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1.2 Aim to estimate a quantity of  interest  </a:t>
            </a:r>
            <a:endParaRPr/>
          </a:p>
          <a:p>
            <a:pPr indent="0" lvl="1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       with a specified precision level (d)</a:t>
            </a:r>
            <a:endParaRPr b="0" sz="12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2. Level of significance</a:t>
            </a:r>
            <a:endParaRPr b="0" sz="12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3. Standard deviation </a:t>
            </a:r>
            <a:endParaRPr b="0" sz="12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4. Expected effect size</a:t>
            </a:r>
            <a:endParaRPr b="0" sz="12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5. Power</a:t>
            </a:r>
            <a:br>
              <a:rPr lang="en" sz="1400"/>
            </a:br>
            <a:endParaRPr sz="1400"/>
          </a:p>
        </p:txBody>
      </p:sp>
      <p:cxnSp>
        <p:nvCxnSpPr>
          <p:cNvPr id="257" name="Google Shape;257;p41"/>
          <p:cNvCxnSpPr/>
          <p:nvPr/>
        </p:nvCxnSpPr>
        <p:spPr>
          <a:xfrm>
            <a:off x="6097403" y="1059366"/>
            <a:ext cx="0" cy="2743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" name="Google Shape;258;p41"/>
          <p:cNvSpPr txBox="1"/>
          <p:nvPr/>
        </p:nvSpPr>
        <p:spPr>
          <a:xfrm>
            <a:off x="6162929" y="1179845"/>
            <a:ext cx="3132600" cy="3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Design effect (</a:t>
            </a:r>
            <a:r>
              <a:rPr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deff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Number of strata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Adjustment for estimated   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response rate/loss to follow up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Adjustment for confounding and   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interaction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Adjustment for clustered design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Unequal groups size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Two tail vs one tail test</a:t>
            </a:r>
            <a:endParaRPr b="0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1"/>
          <p:cNvSpPr txBox="1"/>
          <p:nvPr>
            <p:ph idx="12" type="sldNum"/>
          </p:nvPr>
        </p:nvSpPr>
        <p:spPr>
          <a:xfrm>
            <a:off x="7420888" y="477899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23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DISCRETIZATION OR BINNING - VARIABLE LEVEL OF MEASUREMENT</a:t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</a:t>
            </a:r>
            <a:r>
              <a:rPr lang="en"/>
              <a:t>continuous</a:t>
            </a:r>
            <a:r>
              <a:rPr lang="en"/>
              <a:t> to categorical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get significant findings or small observation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of information, less power including the test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Spurious </a:t>
            </a:r>
            <a:r>
              <a:rPr lang="en"/>
              <a:t>discontinuity</a:t>
            </a:r>
            <a:r>
              <a:rPr lang="en"/>
              <a:t> - </a:t>
            </a:r>
            <a:r>
              <a:rPr lang="en"/>
              <a:t>artificial</a:t>
            </a:r>
            <a:r>
              <a:rPr lang="en"/>
              <a:t> and misleading boundaries with real concept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Residual confounding - the effect partially removed in categorical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Misinterpretation of the effect, U shape quadratic effect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Unreliable cut off points - researcher conveniently use, not replicable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use domain knowledge for categorization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more than 2 category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 PLAN!</a:t>
            </a:r>
            <a:endParaRPr/>
          </a:p>
        </p:txBody>
      </p:sp>
      <p:sp>
        <p:nvSpPr>
          <p:cNvPr id="266" name="Google Shape;26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628650" y="921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Levels of measurement</a:t>
            </a:r>
            <a:endParaRPr/>
          </a:p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3" name="Google Shape;273;p43"/>
          <p:cNvGrpSpPr/>
          <p:nvPr/>
        </p:nvGrpSpPr>
        <p:grpSpPr>
          <a:xfrm>
            <a:off x="1746335" y="762455"/>
            <a:ext cx="5253308" cy="2850176"/>
            <a:chOff x="2053" y="484022"/>
            <a:chExt cx="7004410" cy="3800234"/>
          </a:xfrm>
        </p:grpSpPr>
        <p:sp>
          <p:nvSpPr>
            <p:cNvPr id="274" name="Google Shape;274;p43"/>
            <p:cNvSpPr/>
            <p:nvPr/>
          </p:nvSpPr>
          <p:spPr>
            <a:xfrm>
              <a:off x="5214580" y="2772240"/>
              <a:ext cx="895800" cy="426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75" name="Google Shape;275;p43"/>
            <p:cNvSpPr/>
            <p:nvPr/>
          </p:nvSpPr>
          <p:spPr>
            <a:xfrm>
              <a:off x="4318677" y="2772240"/>
              <a:ext cx="895800" cy="426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76" name="Google Shape;276;p43"/>
            <p:cNvSpPr/>
            <p:nvPr/>
          </p:nvSpPr>
          <p:spPr>
            <a:xfrm>
              <a:off x="3422774" y="1414947"/>
              <a:ext cx="1791900" cy="426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77" name="Google Shape;277;p43"/>
            <p:cNvSpPr/>
            <p:nvPr/>
          </p:nvSpPr>
          <p:spPr>
            <a:xfrm>
              <a:off x="1630968" y="2772240"/>
              <a:ext cx="895800" cy="426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78" name="Google Shape;278;p43"/>
            <p:cNvSpPr/>
            <p:nvPr/>
          </p:nvSpPr>
          <p:spPr>
            <a:xfrm>
              <a:off x="735064" y="2772240"/>
              <a:ext cx="895800" cy="426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79" name="Google Shape;279;p43"/>
            <p:cNvSpPr/>
            <p:nvPr/>
          </p:nvSpPr>
          <p:spPr>
            <a:xfrm>
              <a:off x="1630968" y="1414947"/>
              <a:ext cx="1791900" cy="426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80" name="Google Shape;280;p43"/>
            <p:cNvSpPr/>
            <p:nvPr/>
          </p:nvSpPr>
          <p:spPr>
            <a:xfrm>
              <a:off x="2689762" y="484022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3"/>
            <p:cNvSpPr/>
            <p:nvPr/>
          </p:nvSpPr>
          <p:spPr>
            <a:xfrm>
              <a:off x="2852654" y="638769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3"/>
            <p:cNvSpPr txBox="1"/>
            <p:nvPr/>
          </p:nvSpPr>
          <p:spPr>
            <a:xfrm>
              <a:off x="2879920" y="666035"/>
              <a:ext cx="1411500" cy="8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575" lIns="48575" spcFirstLastPara="1" rIns="48575" wrap="square" tIns="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n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Measurement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3"/>
            <p:cNvSpPr/>
            <p:nvPr/>
          </p:nvSpPr>
          <p:spPr>
            <a:xfrm>
              <a:off x="897956" y="1841316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1060847" y="1996063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3"/>
            <p:cNvSpPr txBox="1"/>
            <p:nvPr/>
          </p:nvSpPr>
          <p:spPr>
            <a:xfrm>
              <a:off x="1088113" y="2023329"/>
              <a:ext cx="1411500" cy="8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575" lIns="48575" spcFirstLastPara="1" rIns="48575" wrap="square" tIns="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n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Categorical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3"/>
            <p:cNvSpPr/>
            <p:nvPr/>
          </p:nvSpPr>
          <p:spPr>
            <a:xfrm>
              <a:off x="2053" y="3198609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3"/>
            <p:cNvSpPr/>
            <p:nvPr/>
          </p:nvSpPr>
          <p:spPr>
            <a:xfrm>
              <a:off x="164944" y="3353356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3"/>
            <p:cNvSpPr txBox="1"/>
            <p:nvPr/>
          </p:nvSpPr>
          <p:spPr>
            <a:xfrm>
              <a:off x="192210" y="3380622"/>
              <a:ext cx="1411500" cy="8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575" lIns="48575" spcFirstLastPara="1" rIns="48575" wrap="square" tIns="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n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Nominal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43"/>
            <p:cNvSpPr/>
            <p:nvPr/>
          </p:nvSpPr>
          <p:spPr>
            <a:xfrm>
              <a:off x="1793859" y="3198609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1956750" y="3353356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3"/>
            <p:cNvSpPr txBox="1"/>
            <p:nvPr/>
          </p:nvSpPr>
          <p:spPr>
            <a:xfrm>
              <a:off x="1984016" y="3380622"/>
              <a:ext cx="1411500" cy="8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575" lIns="48575" spcFirstLastPara="1" rIns="48575" wrap="square" tIns="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n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Ordinal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43"/>
            <p:cNvSpPr/>
            <p:nvPr/>
          </p:nvSpPr>
          <p:spPr>
            <a:xfrm>
              <a:off x="4481568" y="1841316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4644460" y="1996063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3"/>
            <p:cNvSpPr txBox="1"/>
            <p:nvPr/>
          </p:nvSpPr>
          <p:spPr>
            <a:xfrm>
              <a:off x="4671726" y="2023329"/>
              <a:ext cx="1411500" cy="8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575" lIns="48575" spcFirstLastPara="1" rIns="48575" wrap="square" tIns="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n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Numerical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3"/>
            <p:cNvSpPr/>
            <p:nvPr/>
          </p:nvSpPr>
          <p:spPr>
            <a:xfrm>
              <a:off x="3585665" y="3198609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3"/>
            <p:cNvSpPr/>
            <p:nvPr/>
          </p:nvSpPr>
          <p:spPr>
            <a:xfrm>
              <a:off x="3748557" y="3353356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3"/>
            <p:cNvSpPr txBox="1"/>
            <p:nvPr/>
          </p:nvSpPr>
          <p:spPr>
            <a:xfrm>
              <a:off x="3775823" y="3380622"/>
              <a:ext cx="1411500" cy="8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575" lIns="48575" spcFirstLastPara="1" rIns="48575" wrap="square" tIns="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n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Discrete 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3"/>
            <p:cNvSpPr/>
            <p:nvPr/>
          </p:nvSpPr>
          <p:spPr>
            <a:xfrm>
              <a:off x="5377471" y="3198609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3"/>
            <p:cNvSpPr/>
            <p:nvPr/>
          </p:nvSpPr>
          <p:spPr>
            <a:xfrm>
              <a:off x="5540363" y="3353356"/>
              <a:ext cx="1466100" cy="9309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3"/>
            <p:cNvSpPr txBox="1"/>
            <p:nvPr/>
          </p:nvSpPr>
          <p:spPr>
            <a:xfrm>
              <a:off x="5567629" y="3380622"/>
              <a:ext cx="1411500" cy="8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575" lIns="48575" spcFirstLastPara="1" rIns="48575" wrap="square" tIns="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n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Continuous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43"/>
          <p:cNvSpPr txBox="1"/>
          <p:nvPr/>
        </p:nvSpPr>
        <p:spPr>
          <a:xfrm>
            <a:off x="1780625" y="3665242"/>
            <a:ext cx="102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1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endParaRPr b="0" i="1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3022763" y="3665242"/>
            <a:ext cx="1026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1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Staging of cancer</a:t>
            </a:r>
            <a:endParaRPr b="0" i="1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4254767" y="3665242"/>
            <a:ext cx="1404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1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household members</a:t>
            </a:r>
            <a:endParaRPr b="0" i="1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3"/>
          <p:cNvSpPr txBox="1"/>
          <p:nvPr/>
        </p:nvSpPr>
        <p:spPr>
          <a:xfrm>
            <a:off x="5561045" y="3665242"/>
            <a:ext cx="1404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1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</a:t>
            </a:r>
            <a:endParaRPr b="0" i="1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SOFTWARE</a:t>
            </a:r>
            <a:endParaRPr/>
          </a:p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software for data collection, manipulation, entering, and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version and packages use</a:t>
            </a:r>
            <a:endParaRPr/>
          </a:p>
        </p:txBody>
      </p:sp>
      <p:sp>
        <p:nvSpPr>
          <p:cNvPr id="311" name="Google Shape;31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MANAGE DATA</a:t>
            </a:r>
            <a:endParaRPr/>
          </a:p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Raw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for data collection - Data dictionary and coding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for data format - Long or wide format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for data blinding and data confidentiality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for data quality (Data entry)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trail - REDCap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LEARNING OUTCOME 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Planning and produce a statistical analysis plan (SAP)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Planning and construct dummy table</a:t>
            </a:r>
            <a:endParaRPr sz="2000"/>
          </a:p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11700" y="445025"/>
            <a:ext cx="870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PLAN FOR ANALYSIS - SELECTING APPROPRIATE TEST</a:t>
            </a:r>
            <a:endParaRPr sz="2400"/>
          </a:p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distribution , how </a:t>
            </a:r>
            <a:r>
              <a:rPr lang="en"/>
              <a:t>assessed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baseline data analyses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appropriate test for the research hypothesis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for the statistical test assumptions and the method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analysis process for check for confounding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analysis for moderating, check for main effect and interaction effect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analysis for modelling, method and p value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Interim analysis, sample size for each interim and alpha spending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hoc test selection and justification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of effect used, OR/RR/HR/Effect size and what is the interpretation guideline used</a:t>
            </a:r>
            <a:endParaRPr/>
          </a:p>
        </p:txBody>
      </p:sp>
      <p:sp>
        <p:nvSpPr>
          <p:cNvPr id="325" name="Google Shape;32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EQUATOR Guideline on statistical analysis plan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Observational studies 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200" y="445025"/>
            <a:ext cx="3210349" cy="39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EQUATOR Guideline on statistical analysis plan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Observational studies 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475" y="262800"/>
            <a:ext cx="3315101" cy="405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type="title"/>
          </p:nvPr>
        </p:nvSpPr>
        <p:spPr>
          <a:xfrm>
            <a:off x="311700" y="11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EQUATOR Guideline on statistical analysis plan - Intervention 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275" y="510525"/>
            <a:ext cx="6064052" cy="40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title"/>
          </p:nvPr>
        </p:nvSpPr>
        <p:spPr>
          <a:xfrm>
            <a:off x="311700" y="7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EQUATOR Guideline on statistical analysis plan - Intervention 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150" y="492951"/>
            <a:ext cx="5764874" cy="3862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EQUATOR Guideline on statistical analysis plan - Others 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PRISMA - Systematic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STARD - Diagnostic / prognostic study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PLANNING AND CONSTRUCT DUMMY TABLE / FIGURES</a:t>
            </a:r>
            <a:endParaRPr sz="2200"/>
          </a:p>
        </p:txBody>
      </p:sp>
      <p:sp>
        <p:nvSpPr>
          <p:cNvPr id="366" name="Google Shape;36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IIUM Guideline for the table and figure formatting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 7TH Edition Formatting for the statistical reporting 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dummy table or dummy figure </a:t>
            </a:r>
            <a:endParaRPr/>
          </a:p>
        </p:txBody>
      </p:sp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 specified result table or figure with the designated variables , statistical test used and pre specified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Empty cells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order of research objectives 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ANATOMY</a:t>
            </a:r>
            <a:endParaRPr/>
          </a:p>
        </p:txBody>
      </p:sp>
      <p:sp>
        <p:nvSpPr>
          <p:cNvPr id="380" name="Google Shape;38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200" y="445025"/>
            <a:ext cx="376915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title"/>
          </p:nvPr>
        </p:nvSpPr>
        <p:spPr>
          <a:xfrm>
            <a:off x="1485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>
                <a:solidFill>
                  <a:srgbClr val="FF0000"/>
                </a:solidFill>
              </a:rPr>
              <a:t>General</a:t>
            </a:r>
            <a:r>
              <a:rPr lang="en"/>
              <a:t> Table </a:t>
            </a:r>
            <a:endParaRPr/>
          </a:p>
        </p:txBody>
      </p:sp>
      <p:sp>
        <p:nvSpPr>
          <p:cNvPr id="387" name="Google Shape;387;p55"/>
          <p:cNvSpPr txBox="1"/>
          <p:nvPr>
            <p:ph idx="1" type="body"/>
          </p:nvPr>
        </p:nvSpPr>
        <p:spPr>
          <a:xfrm>
            <a:off x="174469" y="1778569"/>
            <a:ext cx="51129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8333"/>
              <a:buNone/>
            </a:pPr>
            <a:r>
              <a:rPr lang="en"/>
              <a:t>Outcome or DV in column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8333"/>
              <a:buNone/>
            </a:pPr>
            <a:r>
              <a:rPr lang="en"/>
              <a:t>Column percentages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8333"/>
              <a:buNone/>
            </a:pPr>
            <a:r>
              <a:rPr lang="en"/>
              <a:t>Not row percentages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8333"/>
              <a:buNone/>
            </a:pPr>
            <a:r>
              <a:rPr lang="en"/>
              <a:t>Capital N for total sample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8333"/>
              <a:buNone/>
            </a:pPr>
            <a:r>
              <a:rPr lang="en"/>
              <a:t>Small n for sub sample</a:t>
            </a:r>
            <a:endParaRPr/>
          </a:p>
        </p:txBody>
      </p:sp>
      <p:sp>
        <p:nvSpPr>
          <p:cNvPr id="388" name="Google Shape;388;p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19/06/2025</a:t>
            </a:r>
            <a:endParaRPr/>
          </a:p>
        </p:txBody>
      </p:sp>
      <p:sp>
        <p:nvSpPr>
          <p:cNvPr id="389" name="Google Shape;389;p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719" y="1063238"/>
            <a:ext cx="2627513" cy="33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STATISTICAL ANALYSIS PLAN (SAP) 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3131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SAP expands on the analysis section of a protocol or proposal.</a:t>
            </a:r>
            <a:endParaRPr sz="2000">
              <a:solidFill>
                <a:srgbClr val="13131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3131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Providing detailed explanations of planned analyses and technical information such as how protocol deviations and missing data will be handled in analysis. </a:t>
            </a:r>
            <a:endParaRPr sz="2000">
              <a:solidFill>
                <a:srgbClr val="13131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3131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level of detail required should allow for analysis to be replicated by another analyst. </a:t>
            </a:r>
            <a:endParaRPr sz="2000">
              <a:solidFill>
                <a:srgbClr val="13131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13131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plan is finalised before the final outcome data is received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Chi square</a:t>
            </a:r>
            <a:r>
              <a:rPr lang="en"/>
              <a:t> table </a:t>
            </a:r>
            <a:endParaRPr/>
          </a:p>
        </p:txBody>
      </p:sp>
      <p:sp>
        <p:nvSpPr>
          <p:cNvPr id="396" name="Google Shape;396;p56"/>
          <p:cNvSpPr txBox="1"/>
          <p:nvPr>
            <p:ph idx="1" type="body"/>
          </p:nvPr>
        </p:nvSpPr>
        <p:spPr>
          <a:xfrm>
            <a:off x="194125" y="1200150"/>
            <a:ext cx="37809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/>
              <a:t>Chi square with degree of freedom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/>
              <a:t>Table footnote for significant findings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/>
              <a:t>Column or row % ? 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/>
              <a:t>Cross sectional - Row % with row IV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/>
              <a:t>Cohort - Row % with row exposure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/>
              <a:t>Case control - Column % with column </a:t>
            </a:r>
            <a:r>
              <a:rPr lang="en" sz="1500"/>
              <a:t>outcome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/>
              <a:t>Intervention - Column % with column of arm</a:t>
            </a:r>
            <a:endParaRPr sz="1500"/>
          </a:p>
        </p:txBody>
      </p:sp>
      <p:sp>
        <p:nvSpPr>
          <p:cNvPr id="397" name="Google Shape;397;p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113" y="1063237"/>
            <a:ext cx="4643477" cy="3478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00"/>
                </a:solidFill>
              </a:rPr>
              <a:t>t</a:t>
            </a:r>
            <a:r>
              <a:rPr lang="en"/>
              <a:t> test table</a:t>
            </a:r>
            <a:endParaRPr/>
          </a:p>
        </p:txBody>
      </p:sp>
      <p:sp>
        <p:nvSpPr>
          <p:cNvPr id="404" name="Google Shape;404;p57"/>
          <p:cNvSpPr txBox="1"/>
          <p:nvPr>
            <p:ph idx="1" type="body"/>
          </p:nvPr>
        </p:nvSpPr>
        <p:spPr>
          <a:xfrm>
            <a:off x="457200" y="1200150"/>
            <a:ext cx="3120600" cy="329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/>
              <a:t>t </a:t>
            </a:r>
            <a:r>
              <a:rPr lang="en"/>
              <a:t>statistic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degree of freedom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/>
              <a:t>p</a:t>
            </a:r>
            <a:r>
              <a:rPr lang="en"/>
              <a:t> value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Effect size</a:t>
            </a:r>
            <a:endParaRPr/>
          </a:p>
        </p:txBody>
      </p:sp>
      <p:sp>
        <p:nvSpPr>
          <p:cNvPr id="405" name="Google Shape;405;p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709" y="1200150"/>
            <a:ext cx="5248539" cy="3181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Correlation</a:t>
            </a:r>
            <a:r>
              <a:rPr lang="en"/>
              <a:t> test</a:t>
            </a:r>
            <a:endParaRPr/>
          </a:p>
        </p:txBody>
      </p:sp>
      <p:sp>
        <p:nvSpPr>
          <p:cNvPr id="412" name="Google Shape;412;p58"/>
          <p:cNvSpPr txBox="1"/>
          <p:nvPr>
            <p:ph idx="1" type="body"/>
          </p:nvPr>
        </p:nvSpPr>
        <p:spPr>
          <a:xfrm>
            <a:off x="457200" y="1200150"/>
            <a:ext cx="39948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Correlation coefficient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Table footnote for sig finding</a:t>
            </a:r>
            <a:endParaRPr/>
          </a:p>
        </p:txBody>
      </p:sp>
      <p:sp>
        <p:nvSpPr>
          <p:cNvPr id="413" name="Google Shape;413;p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90" y="1063238"/>
            <a:ext cx="3680571" cy="333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way </a:t>
            </a:r>
            <a:r>
              <a:rPr lang="en">
                <a:solidFill>
                  <a:srgbClr val="FF0000"/>
                </a:solidFill>
              </a:rPr>
              <a:t>ANOVA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0" name="Google Shape;420;p59"/>
          <p:cNvSpPr txBox="1"/>
          <p:nvPr>
            <p:ph idx="1" type="body"/>
          </p:nvPr>
        </p:nvSpPr>
        <p:spPr>
          <a:xfrm>
            <a:off x="457200" y="1200150"/>
            <a:ext cx="39495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F statistics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Degree of freedom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Effect size or </a:t>
            </a:r>
            <a:r>
              <a:rPr i="1" lang="en"/>
              <a:t>p </a:t>
            </a:r>
            <a:r>
              <a:rPr lang="en"/>
              <a:t>value</a:t>
            </a:r>
            <a:endParaRPr/>
          </a:p>
        </p:txBody>
      </p:sp>
      <p:sp>
        <p:nvSpPr>
          <p:cNvPr id="421" name="Google Shape;421;p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9541"/>
            <a:ext cx="4087821" cy="307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Regression</a:t>
            </a:r>
            <a:r>
              <a:rPr lang="en"/>
              <a:t> table</a:t>
            </a:r>
            <a:endParaRPr/>
          </a:p>
        </p:txBody>
      </p:sp>
      <p:sp>
        <p:nvSpPr>
          <p:cNvPr id="428" name="Google Shape;428;p6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Beta coefficient  / Odds ratio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Standard error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 statistics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/>
              <a:t>p</a:t>
            </a:r>
            <a:r>
              <a:rPr lang="en"/>
              <a:t> value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Confidence interval</a:t>
            </a:r>
            <a:endParaRPr/>
          </a:p>
        </p:txBody>
      </p:sp>
      <p:sp>
        <p:nvSpPr>
          <p:cNvPr id="429" name="Google Shape;429;p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093" y="1200150"/>
            <a:ext cx="3482437" cy="3154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Regression</a:t>
            </a:r>
            <a:r>
              <a:rPr lang="en"/>
              <a:t> table</a:t>
            </a:r>
            <a:endParaRPr/>
          </a:p>
        </p:txBody>
      </p:sp>
      <p:sp>
        <p:nvSpPr>
          <p:cNvPr id="436" name="Google Shape;436;p6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/>
              <a:t>Beta coefficient / OR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/>
              <a:t>Standard error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/>
              <a:t>t statistics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1" lang="en" sz="2000"/>
              <a:t>p</a:t>
            </a:r>
            <a:r>
              <a:rPr lang="en" sz="2000"/>
              <a:t> value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/>
              <a:t>Confidence interval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/>
              <a:t>Use superscript lowercase letter italic</a:t>
            </a:r>
            <a:endParaRPr sz="2000"/>
          </a:p>
        </p:txBody>
      </p:sp>
      <p:sp>
        <p:nvSpPr>
          <p:cNvPr id="437" name="Google Shape;437;p6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200150"/>
            <a:ext cx="3978169" cy="31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CONFIRMATORY FACTOR ANALYSIS (</a:t>
            </a:r>
            <a:r>
              <a:rPr lang="en">
                <a:solidFill>
                  <a:srgbClr val="FF0000"/>
                </a:solidFill>
              </a:rPr>
              <a:t>CFA</a:t>
            </a:r>
            <a:r>
              <a:rPr lang="en"/>
              <a:t>) </a:t>
            </a:r>
            <a:endParaRPr/>
          </a:p>
        </p:txBody>
      </p:sp>
      <p:sp>
        <p:nvSpPr>
          <p:cNvPr id="444" name="Google Shape;444;p6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Describe for each models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The model fit indices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661" y="1200150"/>
            <a:ext cx="3347211" cy="323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FACTOR ANALYSIS (</a:t>
            </a:r>
            <a:r>
              <a:rPr lang="en">
                <a:solidFill>
                  <a:srgbClr val="FF0000"/>
                </a:solidFill>
              </a:rPr>
              <a:t>EFA</a:t>
            </a:r>
            <a:r>
              <a:rPr lang="en"/>
              <a:t>) </a:t>
            </a:r>
            <a:endParaRPr/>
          </a:p>
        </p:txBody>
      </p:sp>
      <p:sp>
        <p:nvSpPr>
          <p:cNvPr id="452" name="Google Shape;452;p63"/>
          <p:cNvSpPr txBox="1"/>
          <p:nvPr>
            <p:ph idx="1" type="body"/>
          </p:nvPr>
        </p:nvSpPr>
        <p:spPr>
          <a:xfrm>
            <a:off x="508238" y="1063238"/>
            <a:ext cx="46758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Present the factor loadings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700" y="1004588"/>
            <a:ext cx="2958956" cy="34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4"/>
          <p:cNvPicPr preferRelativeResize="0"/>
          <p:nvPr/>
        </p:nvPicPr>
        <p:blipFill rotWithShape="1">
          <a:blip r:embed="rId3">
            <a:alphaModFix/>
          </a:blip>
          <a:srcRect b="4315" l="0" r="0" t="0"/>
          <a:stretch/>
        </p:blipFill>
        <p:spPr>
          <a:xfrm>
            <a:off x="4879162" y="1230525"/>
            <a:ext cx="3886628" cy="306573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19/06/2025</a:t>
            </a:r>
            <a:endParaRPr/>
          </a:p>
        </p:txBody>
      </p:sp>
      <p:sp>
        <p:nvSpPr>
          <p:cNvPr id="461" name="Google Shape;461;p64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IIUM THESIS GUIDELINE (</a:t>
            </a:r>
            <a:r>
              <a:rPr lang="en">
                <a:solidFill>
                  <a:srgbClr val="FF0000"/>
                </a:solidFill>
              </a:rPr>
              <a:t>TABLE</a:t>
            </a:r>
            <a:r>
              <a:rPr lang="en"/>
              <a:t>) </a:t>
            </a:r>
            <a:endParaRPr/>
          </a:p>
        </p:txBody>
      </p:sp>
      <p:sp>
        <p:nvSpPr>
          <p:cNvPr id="462" name="Google Shape;462;p64"/>
          <p:cNvSpPr txBox="1"/>
          <p:nvPr>
            <p:ph idx="4294967295" type="body"/>
          </p:nvPr>
        </p:nvSpPr>
        <p:spPr>
          <a:xfrm>
            <a:off x="508238" y="1063238"/>
            <a:ext cx="46758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/>
              <a:t>APA Table line rules </a:t>
            </a:r>
            <a:endParaRPr sz="1400"/>
          </a:p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/>
              <a:t>-Top line,Bottom line</a:t>
            </a:r>
            <a:endParaRPr sz="1400"/>
          </a:p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/>
              <a:t>-Line below column header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/>
              <a:t>APA Table number bold but table title normal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/>
              <a:t>Figure title top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IIUM Table line rules - all lines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Table number and title normal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1.5 spacing with double spacing after text and before text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1.0 spacing with double spacing after title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Figure title bottom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Table centred</a:t>
            </a:r>
            <a:endParaRPr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5"/>
          <p:cNvPicPr preferRelativeResize="0"/>
          <p:nvPr/>
        </p:nvPicPr>
        <p:blipFill rotWithShape="1">
          <a:blip r:embed="rId3">
            <a:alphaModFix/>
          </a:blip>
          <a:srcRect b="5508" l="0" r="0" t="0"/>
          <a:stretch/>
        </p:blipFill>
        <p:spPr>
          <a:xfrm>
            <a:off x="1786269" y="334926"/>
            <a:ext cx="6127012" cy="382772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19/06/2025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SAP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994712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Developing a SAP is good practice and is beneficial, standard reporting practice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Thinking analyses through before they are conducted can help ensure they are appropriate for the context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Pre-specifying analyses minimises bias and adds validity as analyses are not data driven NOT FISHING, MINIMISE BIAS</a:t>
            </a:r>
            <a:endParaRPr sz="2000"/>
          </a:p>
        </p:txBody>
      </p:sp>
      <p:sp>
        <p:nvSpPr>
          <p:cNvPr id="170" name="Google Shape;17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6"/>
          <p:cNvSpPr txBox="1"/>
          <p:nvPr>
            <p:ph type="title"/>
          </p:nvPr>
        </p:nvSpPr>
        <p:spPr>
          <a:xfrm>
            <a:off x="585271" y="1318650"/>
            <a:ext cx="7787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74" name="Google Shape;474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66"/>
          <p:cNvSpPr txBox="1"/>
          <p:nvPr/>
        </p:nvSpPr>
        <p:spPr>
          <a:xfrm>
            <a:off x="1436273" y="1724949"/>
            <a:ext cx="67689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Muhammad Adil ZA, Assoc Prof Dr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MBBS,PGDIS (IIUM) DLSHTM,MSc (Lon) MPH,DrPH (UPM) AM (Mal) FRSPH (UK)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Deputy Dean (Research, Innovation &amp; Development), 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Kulliyyah of Medicine , IIUM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adilza@iium.edu.my</a:t>
            </a:r>
            <a:endParaRPr sz="11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Adjunct Professor, 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Universiti Islam Malaysia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Fellow, Faculty of Medicine, Universitas Muhammadiyah Yogyakarta </a:t>
            </a:r>
            <a:r>
              <a:rPr lang="en" sz="11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muhammad.adil@umy.ac.id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750" y="1708175"/>
            <a:ext cx="886475" cy="8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SAP - continued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994712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Potential analysis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pitfalls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 may be identified which could help plan an approach to avoid these if possible - AVOID PROBLEM IN ANALYSIS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Other analysts benefit if hand-over occurs or if analyses need to be recreated - REPRODUCIBILITY AND TRANSPARENCY</a:t>
            </a:r>
            <a:endParaRPr sz="2000"/>
          </a:p>
        </p:txBody>
      </p:sp>
      <p:sp>
        <p:nvSpPr>
          <p:cNvPr id="177" name="Google Shape;17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p32"/>
          <p:cNvGraphicFramePr/>
          <p:nvPr/>
        </p:nvGraphicFramePr>
        <p:xfrm>
          <a:off x="311700" y="121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{E5A90A05-758A-47C8-8C00-21FBF02BE6FD}</a:tableStyleId>
              </a:tblPr>
              <a:tblGrid>
                <a:gridCol w="2137600"/>
                <a:gridCol w="6562750"/>
              </a:tblGrid>
              <a:tr h="12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Setting the scene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Restate the study objectives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Detail the study design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Reproduce the sample size calculation &amp; justify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Detail the method of randomisation including allocation ratio and any factors use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Is data analyst or statistician blinded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Variable level of measurement, data transformation, data wrangling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 of outcomes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Define the primary outcome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Define any secondary outcome(s)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State when will the outcomes be measured including the interim analysis if plan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Justify why these outcomes were chosen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29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SAP</a:t>
            </a:r>
            <a:endParaRPr/>
          </a:p>
        </p:txBody>
      </p:sp>
      <p:sp>
        <p:nvSpPr>
          <p:cNvPr id="184" name="Google Shape;18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Google Shape;189;p33"/>
          <p:cNvGraphicFramePr/>
          <p:nvPr/>
        </p:nvGraphicFramePr>
        <p:xfrm>
          <a:off x="221825" y="98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{E5A90A05-758A-47C8-8C00-21FBF02BE6FD}</a:tableStyleId>
              </a:tblPr>
              <a:tblGrid>
                <a:gridCol w="2137600"/>
                <a:gridCol w="6562750"/>
              </a:tblGrid>
              <a:tr h="196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Analysis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Specify the analysis data set (e.g. ITT, PP)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State the software package to be used for analysis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Detail methods for handling missing data &amp; protocol deviations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Assessing the data distribution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How the assumptions of the statistical test will be tested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State the significance level to be employed, one or two tailed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Include blanket statements relating to confidence intervals &amp; effect sizes etc.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Explain how baseline data will be handled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Detail the methods proposed for primary, secondary, subgroup and secondary analysis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Selection of the post hoc test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16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SAP CONTINUED</a:t>
            </a:r>
            <a:endParaRPr/>
          </a:p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OBJECTIVES AND HYPOTHESIS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the statistical hypothesis for each objectives - this set the alpha either one or two sided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Planned the analysis for each of the objectives</a:t>
            </a:r>
            <a:endParaRPr/>
          </a:p>
        </p:txBody>
      </p:sp>
      <p:sp>
        <p:nvSpPr>
          <p:cNvPr id="198" name="Google Shape;1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FRAMEWORK - PLAN THE STATISTICAL TEST 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00" y="1640425"/>
            <a:ext cx="8520600" cy="24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conceptual framework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Existing knowledge relationship between variables and analysis to be tested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confounder - to plan for control </a:t>
            </a:r>
            <a:r>
              <a:rPr lang="en"/>
              <a:t>confounding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moderator - to plan for interaction analysis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there mediator ? - partial or full mediator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outcome variables, can be measured directly or indirectly (primary or secondary outcomes analysis.</a:t>
            </a:r>
            <a:endParaRPr/>
          </a:p>
        </p:txBody>
      </p:sp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